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97" r:id="rId5"/>
    <p:sldMasterId id="2147483709" r:id="rId6"/>
  </p:sldMasterIdLst>
  <p:notesMasterIdLst>
    <p:notesMasterId r:id="rId19"/>
  </p:notesMasterIdLst>
  <p:handoutMasterIdLst>
    <p:handoutMasterId r:id="rId20"/>
  </p:handoutMasterIdLst>
  <p:sldIdLst>
    <p:sldId id="2435" r:id="rId7"/>
    <p:sldId id="258" r:id="rId8"/>
    <p:sldId id="262" r:id="rId9"/>
    <p:sldId id="260" r:id="rId10"/>
    <p:sldId id="259" r:id="rId11"/>
    <p:sldId id="2440" r:id="rId12"/>
    <p:sldId id="2439" r:id="rId13"/>
    <p:sldId id="271" r:id="rId14"/>
    <p:sldId id="2441" r:id="rId15"/>
    <p:sldId id="2443" r:id="rId16"/>
    <p:sldId id="2442" r:id="rId17"/>
    <p:sldId id="243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5" autoAdjust="0"/>
    <p:restoredTop sz="94584" autoAdjust="0"/>
  </p:normalViewPr>
  <p:slideViewPr>
    <p:cSldViewPr snapToGrid="0">
      <p:cViewPr varScale="1">
        <p:scale>
          <a:sx n="68" d="100"/>
          <a:sy n="68" d="100"/>
        </p:scale>
        <p:origin x="49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9/30/2019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4633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372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193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29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2093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069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15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2148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998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323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2815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3268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9578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61898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8419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71299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370351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73477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8514632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6095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0064849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2935273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188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76756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7946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7554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29259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70593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86932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0128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8590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7B290-F2CB-4C0E-B8F4-122965AF1BDB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DF62A-6A82-4D66-91D3-AABC0DC754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07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9/30/2019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152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eived_signal_strength_indica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en.wikipedia.org/wiki/Received_signal_strength_indication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55" y="593578"/>
            <a:ext cx="10787270" cy="830649"/>
          </a:xfrm>
        </p:spPr>
        <p:txBody>
          <a:bodyPr>
            <a:noAutofit/>
          </a:bodyPr>
          <a:lstStyle/>
          <a:p>
            <a:r>
              <a:rPr lang="en-US" sz="9600" b="1" cap="none" dirty="0" err="1">
                <a:solidFill>
                  <a:schemeClr val="bg1"/>
                </a:solidFill>
              </a:rPr>
              <a:t>InLoVE</a:t>
            </a:r>
            <a:endParaRPr lang="en-US" sz="9600" b="1" cap="none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6530" y="1791295"/>
            <a:ext cx="7534140" cy="2163650"/>
          </a:xfrm>
        </p:spPr>
        <p:txBody>
          <a:bodyPr>
            <a:normAutofit/>
          </a:bodyPr>
          <a:lstStyle/>
          <a:p>
            <a:r>
              <a:rPr lang="en-US" sz="4400" b="1" dirty="0"/>
              <a:t>I</a:t>
            </a:r>
            <a:r>
              <a:rPr lang="en-US" sz="3200" dirty="0"/>
              <a:t>ndoor </a:t>
            </a:r>
            <a:r>
              <a:rPr lang="en-US" sz="4400" b="1" dirty="0"/>
              <a:t>Lo</a:t>
            </a:r>
            <a:r>
              <a:rPr lang="en-US" sz="3200" dirty="0"/>
              <a:t>calization using </a:t>
            </a:r>
            <a:r>
              <a:rPr lang="en-US" sz="4400" b="1" dirty="0"/>
              <a:t>V</a:t>
            </a:r>
            <a:r>
              <a:rPr lang="en-US" sz="3200" dirty="0"/>
              <a:t>oice </a:t>
            </a:r>
            <a:r>
              <a:rPr lang="en-US" sz="4400" b="1" dirty="0"/>
              <a:t>E</a:t>
            </a:r>
            <a:r>
              <a:rPr lang="en-US" sz="3200" dirty="0"/>
              <a:t>nabled Systems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CF83A7E-A1AA-4C78-A0FE-446A50BE921A}"/>
              </a:ext>
            </a:extLst>
          </p:cNvPr>
          <p:cNvSpPr txBox="1">
            <a:spLocks/>
          </p:cNvSpPr>
          <p:nvPr/>
        </p:nvSpPr>
        <p:spPr>
          <a:xfrm>
            <a:off x="8349916" y="4942268"/>
            <a:ext cx="4050631" cy="2163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Team Members</a:t>
            </a:r>
          </a:p>
          <a:p>
            <a:pPr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Corey Doss</a:t>
            </a:r>
          </a:p>
          <a:p>
            <a:pPr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Pavan Kumar Kota</a:t>
            </a:r>
          </a:p>
          <a:p>
            <a:pPr indent="-285750" algn="l">
              <a:buFont typeface="Arial" panose="020B0604020202020204" pitchFamily="34" charset="0"/>
              <a:buChar char="•"/>
            </a:pPr>
            <a:r>
              <a:rPr lang="en-US" sz="1400" b="1" dirty="0" err="1"/>
              <a:t>Sindhusha</a:t>
            </a:r>
            <a:r>
              <a:rPr lang="en-US" sz="1400" b="1" dirty="0"/>
              <a:t> </a:t>
            </a:r>
            <a:r>
              <a:rPr lang="en-US" sz="1400" b="1" dirty="0" err="1"/>
              <a:t>Tiyyagura</a:t>
            </a:r>
            <a:endParaRPr lang="en-US" sz="1400" b="1" dirty="0"/>
          </a:p>
          <a:p>
            <a:pPr indent="-285750" algn="l">
              <a:buFont typeface="Arial" panose="020B0604020202020204" pitchFamily="34" charset="0"/>
              <a:buChar char="•"/>
            </a:pPr>
            <a:r>
              <a:rPr lang="en-US" sz="1400" b="1" dirty="0"/>
              <a:t>Sravan Kumar </a:t>
            </a:r>
            <a:r>
              <a:rPr lang="en-US" sz="1400" b="1" dirty="0" err="1"/>
              <a:t>Pagadala</a:t>
            </a:r>
            <a:endParaRPr lang="en-US" sz="1400" b="1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0"/>
            <a:ext cx="10787270" cy="830649"/>
          </a:xfrm>
        </p:spPr>
        <p:txBody>
          <a:bodyPr>
            <a:noAutofit/>
          </a:bodyPr>
          <a:lstStyle/>
          <a:p>
            <a:r>
              <a:rPr lang="en-US" sz="5400" b="1" cap="none" dirty="0">
                <a:solidFill>
                  <a:schemeClr val="bg1"/>
                </a:solidFill>
              </a:rPr>
              <a:t>Block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9C870-BD76-4154-A6F2-FEC942767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7" y="830649"/>
            <a:ext cx="11080485" cy="55247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1363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9776"/>
            <a:ext cx="5687291" cy="1522633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Anticipated problems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34D328-79F9-4A9D-A9C5-8683CA562D89}"/>
              </a:ext>
            </a:extLst>
          </p:cNvPr>
          <p:cNvSpPr/>
          <p:nvPr/>
        </p:nvSpPr>
        <p:spPr>
          <a:xfrm>
            <a:off x="5774635" y="2102529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2">
                    <a:lumMod val="25000"/>
                  </a:schemeClr>
                </a:solidFill>
              </a:rPr>
              <a:t>Non-stationary objects such as doors, furniture, and people can pose an even greater problem, as they can affect the signal strength in dynamic, unpredictable ways.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>
                <a:solidFill>
                  <a:schemeClr val="bg2">
                    <a:lumMod val="25000"/>
                  </a:schemeClr>
                </a:solidFill>
              </a:rPr>
              <a:t>Low Accuracy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8A4437-A9EB-442D-B416-9217A9F5DBB0}"/>
              </a:ext>
            </a:extLst>
          </p:cNvPr>
          <p:cNvSpPr/>
          <p:nvPr/>
        </p:nvSpPr>
        <p:spPr>
          <a:xfrm>
            <a:off x="9670774" y="6219982"/>
            <a:ext cx="2322443" cy="51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43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598351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08371" y="3498543"/>
            <a:ext cx="3534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With Love from </a:t>
            </a:r>
            <a:r>
              <a:rPr lang="en-US" spc="600" dirty="0" err="1">
                <a:solidFill>
                  <a:schemeClr val="bg1"/>
                </a:solidFill>
                <a:latin typeface="+mj-lt"/>
              </a:rPr>
              <a:t>InLoVE</a:t>
            </a:r>
            <a:r>
              <a:rPr lang="en-US" spc="600" dirty="0">
                <a:solidFill>
                  <a:schemeClr val="bg1"/>
                </a:solidFill>
                <a:latin typeface="+mj-lt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7819" y="0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F0D4C2-037C-4055-807C-090B718CE859}"/>
              </a:ext>
            </a:extLst>
          </p:cNvPr>
          <p:cNvSpPr/>
          <p:nvPr/>
        </p:nvSpPr>
        <p:spPr>
          <a:xfrm>
            <a:off x="5673725" y="190053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Location finding by using wireless technology is one of the emerging and important technologies.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GPS can be utilized for outdoor areas but it cannot be used for tracking the user inside the building.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The main motivation is to implement the system which can locate and track the user inside the building</a:t>
            </a:r>
            <a:endParaRPr lang="en-IN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A05F9-B4C0-4931-987B-DFA534F0B16D}"/>
              </a:ext>
            </a:extLst>
          </p:cNvPr>
          <p:cNvSpPr/>
          <p:nvPr/>
        </p:nvSpPr>
        <p:spPr>
          <a:xfrm>
            <a:off x="9670774" y="6219982"/>
            <a:ext cx="2322443" cy="51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Problems and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6" y="1279735"/>
            <a:ext cx="5157787" cy="494506"/>
          </a:xfrm>
        </p:spPr>
        <p:txBody>
          <a:bodyPr>
            <a:normAutofit/>
          </a:bodyPr>
          <a:lstStyle/>
          <a:p>
            <a:r>
              <a:rPr lang="en-US" dirty="0"/>
              <a:t>Current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5" y="2181935"/>
            <a:ext cx="5157787" cy="3684588"/>
          </a:xfrm>
        </p:spPr>
        <p:txBody>
          <a:bodyPr>
            <a:normAutofit/>
          </a:bodyPr>
          <a:lstStyle/>
          <a:p>
            <a:r>
              <a:rPr lang="en-US" dirty="0"/>
              <a:t>Guide people inside a shopping mall </a:t>
            </a:r>
          </a:p>
          <a:p>
            <a:r>
              <a:rPr lang="en-US" dirty="0"/>
              <a:t>Museum tours : Your phone can be your virtual guide that'll give you contextual information based on your location.</a:t>
            </a:r>
          </a:p>
          <a:p>
            <a:r>
              <a:rPr lang="en-US" dirty="0"/>
              <a:t>Warehouses : Improved automation capabilities.</a:t>
            </a:r>
          </a:p>
          <a:p>
            <a:r>
              <a:rPr lang="en-US" dirty="0"/>
              <a:t>Airport, Hospitals, Hotels : Benefits are similar to above applications.</a:t>
            </a:r>
          </a:p>
          <a:p>
            <a:r>
              <a:rPr lang="en-US" dirty="0"/>
              <a:t>Guidance to visually impaired : With audible &amp; sensory feedback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4293" y="1271191"/>
            <a:ext cx="5183188" cy="494506"/>
          </a:xfrm>
        </p:spPr>
        <p:txBody>
          <a:bodyPr>
            <a:normAutofit/>
          </a:bodyPr>
          <a:lstStyle/>
          <a:p>
            <a:r>
              <a:rPr lang="en-US" dirty="0"/>
              <a:t>Our Solutions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207056"/>
            <a:ext cx="5428110" cy="368458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Using Magnetic Fields:</a:t>
            </a:r>
          </a:p>
          <a:p>
            <a:pPr marL="0" indent="0">
              <a:buNone/>
            </a:pPr>
            <a:r>
              <a:rPr lang="en-US" dirty="0"/>
              <a:t>           Advantage : Finding location using Smart Phone (Inbuilt)</a:t>
            </a:r>
          </a:p>
          <a:p>
            <a:pPr marL="0" indent="0">
              <a:buNone/>
            </a:pPr>
            <a:r>
              <a:rPr lang="en-US" dirty="0"/>
              <a:t>           Disadvantage : Magnetic Field Varies because of Moving Object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Using Signal Strength:</a:t>
            </a:r>
          </a:p>
          <a:p>
            <a:pPr marL="0" indent="0">
              <a:buNone/>
            </a:pPr>
            <a:r>
              <a:rPr lang="en-US" dirty="0"/>
              <a:t>           Advantages : </a:t>
            </a:r>
          </a:p>
          <a:p>
            <a:pPr marL="0" indent="0">
              <a:buNone/>
            </a:pPr>
            <a:r>
              <a:rPr lang="en-US" dirty="0"/>
              <a:t>               *Accurate location than Magnetic Fields</a:t>
            </a:r>
          </a:p>
          <a:p>
            <a:pPr marL="0" indent="0">
              <a:buNone/>
            </a:pPr>
            <a:r>
              <a:rPr lang="en-US" dirty="0"/>
              <a:t>               *Low Cost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365125"/>
            <a:ext cx="4018722" cy="573989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proposal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2521" y="1128207"/>
            <a:ext cx="4018722" cy="486736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b="1" dirty="0">
                <a:solidFill>
                  <a:schemeClr val="bg2">
                    <a:lumMod val="25000"/>
                  </a:schemeClr>
                </a:solidFill>
              </a:rPr>
              <a:t>Indoor Localization using Voice Enabled systems</a:t>
            </a:r>
          </a:p>
          <a:p>
            <a:pPr marL="0" indent="0">
              <a:buNone/>
            </a:pPr>
            <a:r>
              <a:rPr lang="en-US" sz="1800" dirty="0"/>
              <a:t>Achieves more accurate location for indoors using Internet of Things and using smart devices.</a:t>
            </a: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3EFA-254F-45D7-84EB-E4DA0B6F3E8C}"/>
              </a:ext>
            </a:extLst>
          </p:cNvPr>
          <p:cNvSpPr/>
          <p:nvPr/>
        </p:nvSpPr>
        <p:spPr>
          <a:xfrm>
            <a:off x="9670774" y="6219982"/>
            <a:ext cx="2322443" cy="51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12F600A-D272-4F06-AAB0-F964859E07FE}"/>
              </a:ext>
            </a:extLst>
          </p:cNvPr>
          <p:cNvSpPr/>
          <p:nvPr/>
        </p:nvSpPr>
        <p:spPr>
          <a:xfrm>
            <a:off x="9670774" y="6219982"/>
            <a:ext cx="2322443" cy="51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69664" y="5512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08" y="37596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RSSI triangulation 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82B586E7-0583-4BE0-947F-CAF79348E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92" y="537366"/>
            <a:ext cx="6566527" cy="62348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0F97E5-E2DB-4791-A89B-8FFFA4FFB504}"/>
              </a:ext>
            </a:extLst>
          </p:cNvPr>
          <p:cNvSpPr/>
          <p:nvPr/>
        </p:nvSpPr>
        <p:spPr>
          <a:xfrm>
            <a:off x="7090280" y="1121557"/>
            <a:ext cx="47432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hlinkClick r:id="rId3" tooltip="Received signal strength indic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Received signal strength indication</a:t>
            </a:r>
            <a:r>
              <a:rPr lang="en-US" sz="2800" dirty="0">
                <a:solidFill>
                  <a:schemeClr val="bg1"/>
                </a:solidFill>
              </a:rPr>
              <a:t> (RSSI) is a measurement of the power level received by sensor.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Units: 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 Triangulation is the process of determining the location of a point  from known points.</a:t>
            </a:r>
          </a:p>
        </p:txBody>
      </p:sp>
    </p:spTree>
    <p:extLst>
      <p:ext uri="{BB962C8B-B14F-4D97-AF65-F5344CB8AC3E}">
        <p14:creationId xmlns:p14="http://schemas.microsoft.com/office/powerpoint/2010/main" val="83285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A0E54BD-44B6-4736-B16C-F4154CFCC1BD}"/>
              </a:ext>
            </a:extLst>
          </p:cNvPr>
          <p:cNvSpPr/>
          <p:nvPr/>
        </p:nvSpPr>
        <p:spPr>
          <a:xfrm>
            <a:off x="9744696" y="6216900"/>
            <a:ext cx="2322443" cy="51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69663" y="21554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08" y="37596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RSSI triangulation 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0F97E5-E2DB-4791-A89B-8FFFA4FFB504}"/>
              </a:ext>
            </a:extLst>
          </p:cNvPr>
          <p:cNvSpPr/>
          <p:nvPr/>
        </p:nvSpPr>
        <p:spPr>
          <a:xfrm>
            <a:off x="7090280" y="1121557"/>
            <a:ext cx="47432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hlinkClick r:id="rId2" tooltip="Received signal strength indic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Received signal strength indication</a:t>
            </a:r>
            <a:r>
              <a:rPr lang="en-US" sz="2800" dirty="0">
                <a:solidFill>
                  <a:schemeClr val="bg1"/>
                </a:solidFill>
              </a:rPr>
              <a:t> (RSSI) is a measurement of the power level received by sensor.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Units: dBm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 Triangulation is the process of determining the location of a point  from known points.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B743E973-CA5E-4EBE-94A5-68D8D59F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643669"/>
            <a:ext cx="5416550" cy="2952381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3E6AD432-6783-408E-AC43-EF2F1C24B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8" y="3628134"/>
            <a:ext cx="4995793" cy="31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78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69776"/>
            <a:ext cx="5687291" cy="1522633"/>
          </a:xfrm>
        </p:spPr>
        <p:txBody>
          <a:bodyPr>
            <a:normAutofit/>
          </a:bodyPr>
          <a:lstStyle/>
          <a:p>
            <a:r>
              <a:rPr lang="en-US" sz="4800" dirty="0"/>
              <a:t>Application Uses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9351" y="2005263"/>
            <a:ext cx="6442649" cy="3144252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Indoor navigation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Controlling robots or forklifts in a warehouse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/>
              <a:t>Rescue operation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B5EE6B-7457-4FC8-A7CE-AAF1A02DBF6E}"/>
              </a:ext>
            </a:extLst>
          </p:cNvPr>
          <p:cNvSpPr/>
          <p:nvPr/>
        </p:nvSpPr>
        <p:spPr>
          <a:xfrm>
            <a:off x="9670774" y="6219982"/>
            <a:ext cx="2322443" cy="51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</a:t>
            </a:r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A9B7AE-EE25-4CBB-8B98-04CB43C9B2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</p:spPr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77AB8FC-BB57-47BF-B4E6-504AC37A8713}"/>
              </a:ext>
            </a:extLst>
          </p:cNvPr>
          <p:cNvGrpSpPr/>
          <p:nvPr/>
        </p:nvGrpSpPr>
        <p:grpSpPr>
          <a:xfrm>
            <a:off x="589249" y="2959330"/>
            <a:ext cx="2705628" cy="2174873"/>
            <a:chOff x="0" y="0"/>
            <a:chExt cx="3041650" cy="217487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99D743C-B24C-4C4D-A796-B9F5FBB6A302}"/>
                </a:ext>
              </a:extLst>
            </p:cNvPr>
            <p:cNvGrpSpPr/>
            <p:nvPr/>
          </p:nvGrpSpPr>
          <p:grpSpPr>
            <a:xfrm>
              <a:off x="0" y="0"/>
              <a:ext cx="3041650" cy="2174873"/>
              <a:chOff x="0" y="0"/>
              <a:chExt cx="1206500" cy="1206500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7C3E87B-0CC7-4605-A5C2-8495FFF1BF40}"/>
                  </a:ext>
                </a:extLst>
              </p:cNvPr>
              <p:cNvSpPr/>
              <p:nvPr/>
            </p:nvSpPr>
            <p:spPr>
              <a:xfrm>
                <a:off x="0" y="381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7E82BA-9B80-4FED-8787-11973A3EA6B7}"/>
                  </a:ext>
                </a:extLst>
              </p:cNvPr>
              <p:cNvSpPr/>
              <p:nvPr/>
            </p:nvSpPr>
            <p:spPr>
              <a:xfrm>
                <a:off x="0" y="254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DCC2EBC-A781-4BA2-8ADC-8CBEEEF2AF1E}"/>
                  </a:ext>
                </a:extLst>
              </p:cNvPr>
              <p:cNvSpPr/>
              <p:nvPr/>
            </p:nvSpPr>
            <p:spPr>
              <a:xfrm>
                <a:off x="0" y="508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C253F6C-36F8-4BC7-8242-E5C872C2A03E}"/>
                  </a:ext>
                </a:extLst>
              </p:cNvPr>
              <p:cNvSpPr/>
              <p:nvPr/>
            </p:nvSpPr>
            <p:spPr>
              <a:xfrm>
                <a:off x="0" y="889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chemeClr val="accent2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83E8FA9-DD16-489B-A8E6-6EED394CF6EB}"/>
                  </a:ext>
                </a:extLst>
              </p:cNvPr>
              <p:cNvSpPr/>
              <p:nvPr/>
            </p:nvSpPr>
            <p:spPr>
              <a:xfrm>
                <a:off x="0" y="762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E7B94E1-4016-4602-885D-FC86ED11B318}"/>
                  </a:ext>
                </a:extLst>
              </p:cNvPr>
              <p:cNvSpPr/>
              <p:nvPr/>
            </p:nvSpPr>
            <p:spPr>
              <a:xfrm>
                <a:off x="0" y="635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FDEC817-C38B-481C-B369-AB5CD637D4C8}"/>
                  </a:ext>
                </a:extLst>
              </p:cNvPr>
              <p:cNvSpPr/>
              <p:nvPr/>
            </p:nvSpPr>
            <p:spPr>
              <a:xfrm>
                <a:off x="1095375" y="762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chemeClr val="accent2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AB7A653-D96B-47A0-A180-8DE6901C4517}"/>
                  </a:ext>
                </a:extLst>
              </p:cNvPr>
              <p:cNvSpPr/>
              <p:nvPr/>
            </p:nvSpPr>
            <p:spPr>
              <a:xfrm>
                <a:off x="1095375" y="889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DB1E6AF-FE6B-4718-B83A-09AFD07289B9}"/>
                  </a:ext>
                </a:extLst>
              </p:cNvPr>
              <p:cNvSpPr/>
              <p:nvPr/>
            </p:nvSpPr>
            <p:spPr>
              <a:xfrm>
                <a:off x="1095375" y="635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7A956BE-9274-4CBF-A79C-BFFFD5A99CE0}"/>
                  </a:ext>
                </a:extLst>
              </p:cNvPr>
              <p:cNvSpPr/>
              <p:nvPr/>
            </p:nvSpPr>
            <p:spPr>
              <a:xfrm>
                <a:off x="1095375" y="254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BCD6FF-E9D9-46DD-A2B4-91C3E507AAEF}"/>
                  </a:ext>
                </a:extLst>
              </p:cNvPr>
              <p:cNvSpPr/>
              <p:nvPr/>
            </p:nvSpPr>
            <p:spPr>
              <a:xfrm>
                <a:off x="1095375" y="508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BE692C8-5270-42AA-8FCB-68C21C8C7401}"/>
                  </a:ext>
                </a:extLst>
              </p:cNvPr>
              <p:cNvSpPr/>
              <p:nvPr/>
            </p:nvSpPr>
            <p:spPr>
              <a:xfrm>
                <a:off x="1095375" y="381000"/>
                <a:ext cx="111125" cy="63500"/>
              </a:xfrm>
              <a:custGeom>
                <a:avLst/>
                <a:gdLst>
                  <a:gd name="connsiteX0" fmla="*/ 0 w 111125"/>
                  <a:gd name="connsiteY0" fmla="*/ 0 h 63500"/>
                  <a:gd name="connsiteX1" fmla="*/ 111125 w 111125"/>
                  <a:gd name="connsiteY1" fmla="*/ 0 h 63500"/>
                  <a:gd name="connsiteX2" fmla="*/ 111125 w 111125"/>
                  <a:gd name="connsiteY2" fmla="*/ 63500 h 63500"/>
                  <a:gd name="connsiteX3" fmla="*/ 0 w 111125"/>
                  <a:gd name="connsiteY3" fmla="*/ 63500 h 6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125" h="63500">
                    <a:moveTo>
                      <a:pt x="0" y="0"/>
                    </a:moveTo>
                    <a:lnTo>
                      <a:pt x="111125" y="0"/>
                    </a:lnTo>
                    <a:lnTo>
                      <a:pt x="111125" y="63500"/>
                    </a:lnTo>
                    <a:lnTo>
                      <a:pt x="0" y="63500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5F94A84-D20B-498C-9151-AE6F86F1B3E5}"/>
                  </a:ext>
                </a:extLst>
              </p:cNvPr>
              <p:cNvSpPr/>
              <p:nvPr/>
            </p:nvSpPr>
            <p:spPr>
              <a:xfrm>
                <a:off x="635000" y="0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AED689C-52F8-4E4A-8BF7-FD641C56C8FB}"/>
                  </a:ext>
                </a:extLst>
              </p:cNvPr>
              <p:cNvSpPr/>
              <p:nvPr/>
            </p:nvSpPr>
            <p:spPr>
              <a:xfrm>
                <a:off x="889000" y="0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07E056C-09F5-4C8F-AD01-D122B71FEAB0}"/>
                  </a:ext>
                </a:extLst>
              </p:cNvPr>
              <p:cNvSpPr/>
              <p:nvPr/>
            </p:nvSpPr>
            <p:spPr>
              <a:xfrm>
                <a:off x="762000" y="0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rgbClr val="C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C40E2CD-D38A-4F18-8A3B-9E42F22E4067}"/>
                  </a:ext>
                </a:extLst>
              </p:cNvPr>
              <p:cNvSpPr/>
              <p:nvPr/>
            </p:nvSpPr>
            <p:spPr>
              <a:xfrm>
                <a:off x="508000" y="0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77B0508-9B28-4F53-96CA-AB6CC9AAC191}"/>
                  </a:ext>
                </a:extLst>
              </p:cNvPr>
              <p:cNvSpPr/>
              <p:nvPr/>
            </p:nvSpPr>
            <p:spPr>
              <a:xfrm>
                <a:off x="254000" y="0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EC36758-A72E-484D-9207-525523C4C7AE}"/>
                  </a:ext>
                </a:extLst>
              </p:cNvPr>
              <p:cNvSpPr/>
              <p:nvPr/>
            </p:nvSpPr>
            <p:spPr>
              <a:xfrm>
                <a:off x="381000" y="0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3136492-9728-44C2-BBFC-FA96DE92E7AA}"/>
                  </a:ext>
                </a:extLst>
              </p:cNvPr>
              <p:cNvSpPr/>
              <p:nvPr/>
            </p:nvSpPr>
            <p:spPr>
              <a:xfrm>
                <a:off x="381000" y="1095375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chemeClr val="accent2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2370AE2-B84B-4CE6-91A0-96540BA0897D}"/>
                  </a:ext>
                </a:extLst>
              </p:cNvPr>
              <p:cNvSpPr/>
              <p:nvPr/>
            </p:nvSpPr>
            <p:spPr>
              <a:xfrm>
                <a:off x="254000" y="1095375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F2E813D-9660-4702-B0CA-FD20D1241341}"/>
                  </a:ext>
                </a:extLst>
              </p:cNvPr>
              <p:cNvSpPr/>
              <p:nvPr/>
            </p:nvSpPr>
            <p:spPr>
              <a:xfrm>
                <a:off x="508000" y="1095375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C82772D-E93F-4322-84C7-C76D27D47515}"/>
                  </a:ext>
                </a:extLst>
              </p:cNvPr>
              <p:cNvSpPr/>
              <p:nvPr/>
            </p:nvSpPr>
            <p:spPr>
              <a:xfrm>
                <a:off x="635000" y="1095375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chemeClr val="accent1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0A6A490-6F81-48A6-8261-519466A7A0F6}"/>
                  </a:ext>
                </a:extLst>
              </p:cNvPr>
              <p:cNvSpPr/>
              <p:nvPr/>
            </p:nvSpPr>
            <p:spPr>
              <a:xfrm>
                <a:off x="762000" y="1095375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FEB18AE-A518-4B9F-B3AF-704F403FC373}"/>
                  </a:ext>
                </a:extLst>
              </p:cNvPr>
              <p:cNvSpPr/>
              <p:nvPr/>
            </p:nvSpPr>
            <p:spPr>
              <a:xfrm>
                <a:off x="889000" y="1095375"/>
                <a:ext cx="63500" cy="111125"/>
              </a:xfrm>
              <a:custGeom>
                <a:avLst/>
                <a:gdLst>
                  <a:gd name="connsiteX0" fmla="*/ 0 w 63500"/>
                  <a:gd name="connsiteY0" fmla="*/ 0 h 111125"/>
                  <a:gd name="connsiteX1" fmla="*/ 63500 w 63500"/>
                  <a:gd name="connsiteY1" fmla="*/ 0 h 111125"/>
                  <a:gd name="connsiteX2" fmla="*/ 63500 w 63500"/>
                  <a:gd name="connsiteY2" fmla="*/ 111125 h 111125"/>
                  <a:gd name="connsiteX3" fmla="*/ 0 w 63500"/>
                  <a:gd name="connsiteY3" fmla="*/ 111125 h 11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500" h="111125">
                    <a:moveTo>
                      <a:pt x="0" y="0"/>
                    </a:moveTo>
                    <a:lnTo>
                      <a:pt x="63500" y="0"/>
                    </a:lnTo>
                    <a:lnTo>
                      <a:pt x="63500" y="111125"/>
                    </a:lnTo>
                    <a:lnTo>
                      <a:pt x="0" y="111125"/>
                    </a:lnTo>
                    <a:close/>
                  </a:path>
                </a:pathLst>
              </a:custGeom>
              <a:solidFill>
                <a:srgbClr val="000000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2BE8900-3496-4D3E-AE83-F9BEDE2A13EB}"/>
                  </a:ext>
                </a:extLst>
              </p:cNvPr>
              <p:cNvSpPr/>
              <p:nvPr/>
            </p:nvSpPr>
            <p:spPr>
              <a:xfrm>
                <a:off x="174625" y="174625"/>
                <a:ext cx="857250" cy="857250"/>
              </a:xfrm>
              <a:custGeom>
                <a:avLst/>
                <a:gdLst>
                  <a:gd name="connsiteX0" fmla="*/ 793750 w 857250"/>
                  <a:gd name="connsiteY0" fmla="*/ 0 h 857250"/>
                  <a:gd name="connsiteX1" fmla="*/ 63500 w 857250"/>
                  <a:gd name="connsiteY1" fmla="*/ 0 h 857250"/>
                  <a:gd name="connsiteX2" fmla="*/ 0 w 857250"/>
                  <a:gd name="connsiteY2" fmla="*/ 63500 h 857250"/>
                  <a:gd name="connsiteX3" fmla="*/ 0 w 857250"/>
                  <a:gd name="connsiteY3" fmla="*/ 793750 h 857250"/>
                  <a:gd name="connsiteX4" fmla="*/ 63500 w 857250"/>
                  <a:gd name="connsiteY4" fmla="*/ 857250 h 857250"/>
                  <a:gd name="connsiteX5" fmla="*/ 793750 w 857250"/>
                  <a:gd name="connsiteY5" fmla="*/ 857250 h 857250"/>
                  <a:gd name="connsiteX6" fmla="*/ 857250 w 857250"/>
                  <a:gd name="connsiteY6" fmla="*/ 793750 h 857250"/>
                  <a:gd name="connsiteX7" fmla="*/ 857250 w 857250"/>
                  <a:gd name="connsiteY7" fmla="*/ 63500 h 857250"/>
                  <a:gd name="connsiteX8" fmla="*/ 793750 w 857250"/>
                  <a:gd name="connsiteY8" fmla="*/ 0 h 857250"/>
                  <a:gd name="connsiteX9" fmla="*/ 698500 w 857250"/>
                  <a:gd name="connsiteY9" fmla="*/ 698500 h 857250"/>
                  <a:gd name="connsiteX10" fmla="*/ 158750 w 857250"/>
                  <a:gd name="connsiteY10" fmla="*/ 698500 h 857250"/>
                  <a:gd name="connsiteX11" fmla="*/ 158750 w 857250"/>
                  <a:gd name="connsiteY11" fmla="*/ 158750 h 857250"/>
                  <a:gd name="connsiteX12" fmla="*/ 698500 w 857250"/>
                  <a:gd name="connsiteY12" fmla="*/ 1587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0" h="857250">
                    <a:moveTo>
                      <a:pt x="793750" y="0"/>
                    </a:moveTo>
                    <a:lnTo>
                      <a:pt x="63500" y="0"/>
                    </a:lnTo>
                    <a:cubicBezTo>
                      <a:pt x="28431" y="0"/>
                      <a:pt x="0" y="28431"/>
                      <a:pt x="0" y="63500"/>
                    </a:cubicBezTo>
                    <a:lnTo>
                      <a:pt x="0" y="793750"/>
                    </a:lnTo>
                    <a:cubicBezTo>
                      <a:pt x="0" y="828819"/>
                      <a:pt x="28431" y="857250"/>
                      <a:pt x="63500" y="857250"/>
                    </a:cubicBezTo>
                    <a:lnTo>
                      <a:pt x="793750" y="857250"/>
                    </a:lnTo>
                    <a:cubicBezTo>
                      <a:pt x="828819" y="857250"/>
                      <a:pt x="857250" y="828819"/>
                      <a:pt x="857250" y="793750"/>
                    </a:cubicBezTo>
                    <a:lnTo>
                      <a:pt x="857250" y="63500"/>
                    </a:lnTo>
                    <a:cubicBezTo>
                      <a:pt x="857250" y="28431"/>
                      <a:pt x="828819" y="0"/>
                      <a:pt x="793750" y="0"/>
                    </a:cubicBezTo>
                    <a:close/>
                    <a:moveTo>
                      <a:pt x="698500" y="698500"/>
                    </a:moveTo>
                    <a:lnTo>
                      <a:pt x="158750" y="698500"/>
                    </a:lnTo>
                    <a:lnTo>
                      <a:pt x="158750" y="158750"/>
                    </a:lnTo>
                    <a:lnTo>
                      <a:pt x="698500" y="15875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1" name="TextBox 31">
              <a:extLst>
                <a:ext uri="{FF2B5EF4-FFF2-40B4-BE49-F238E27FC236}">
                  <a16:creationId xmlns:a16="http://schemas.microsoft.com/office/drawing/2014/main" id="{2AFCD535-7BC7-4CEB-A113-643C43AC16F2}"/>
                </a:ext>
              </a:extLst>
            </p:cNvPr>
            <p:cNvSpPr txBox="1"/>
            <p:nvPr/>
          </p:nvSpPr>
          <p:spPr>
            <a:xfrm>
              <a:off x="984251" y="822324"/>
              <a:ext cx="1181100" cy="4054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squar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ESP8266</a:t>
              </a:r>
              <a:endParaRPr lang="en-US" sz="1100"/>
            </a:p>
          </p:txBody>
        </p:sp>
      </p:grpSp>
      <p:pic>
        <p:nvPicPr>
          <p:cNvPr id="82" name="Graphic 81" descr="Tools">
            <a:extLst>
              <a:ext uri="{FF2B5EF4-FFF2-40B4-BE49-F238E27FC236}">
                <a16:creationId xmlns:a16="http://schemas.microsoft.com/office/drawing/2014/main" id="{761391B4-6B63-4E42-B6AC-32D49999DC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9633" y="1977294"/>
            <a:ext cx="525030" cy="525030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37ED807E-5141-4307-A04F-1D4B496AC1E6}"/>
              </a:ext>
            </a:extLst>
          </p:cNvPr>
          <p:cNvGrpSpPr/>
          <p:nvPr/>
        </p:nvGrpSpPr>
        <p:grpSpPr>
          <a:xfrm>
            <a:off x="4066270" y="2144794"/>
            <a:ext cx="4111626" cy="2889250"/>
            <a:chOff x="26083" y="160419"/>
            <a:chExt cx="4111626" cy="2889250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11EC203D-2E93-4427-8E71-DC5CF65BE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8" t="22908" r="9042" b="19979"/>
            <a:stretch/>
          </p:blipFill>
          <p:spPr>
            <a:xfrm>
              <a:off x="26083" y="160419"/>
              <a:ext cx="4111626" cy="2889250"/>
            </a:xfrm>
            <a:prstGeom prst="rect">
              <a:avLst/>
            </a:prstGeom>
          </p:spPr>
        </p:pic>
        <p:sp>
          <p:nvSpPr>
            <p:cNvPr id="87" name="TextBox 35">
              <a:extLst>
                <a:ext uri="{FF2B5EF4-FFF2-40B4-BE49-F238E27FC236}">
                  <a16:creationId xmlns:a16="http://schemas.microsoft.com/office/drawing/2014/main" id="{015F437F-7A87-466F-A754-CBD1ED02E116}"/>
                </a:ext>
              </a:extLst>
            </p:cNvPr>
            <p:cNvSpPr txBox="1"/>
            <p:nvPr/>
          </p:nvSpPr>
          <p:spPr>
            <a:xfrm>
              <a:off x="1127125" y="476250"/>
              <a:ext cx="1974708" cy="93762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400" dirty="0"/>
                <a:t>ALEXA</a:t>
              </a:r>
              <a:endParaRPr lang="en-US" sz="1100" dirty="0"/>
            </a:p>
          </p:txBody>
        </p: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F8147C23-45B5-4BE5-9941-056E4EC2D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90" y="2899725"/>
            <a:ext cx="2981696" cy="202921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7203DB79-DFB2-4032-98B1-1C40FE722A4C}"/>
              </a:ext>
            </a:extLst>
          </p:cNvPr>
          <p:cNvSpPr/>
          <p:nvPr/>
        </p:nvSpPr>
        <p:spPr>
          <a:xfrm>
            <a:off x="444431" y="6256785"/>
            <a:ext cx="1391577" cy="51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3DE9A90-1D69-4959-9A7E-E46677285F3A}"/>
              </a:ext>
            </a:extLst>
          </p:cNvPr>
          <p:cNvSpPr/>
          <p:nvPr/>
        </p:nvSpPr>
        <p:spPr>
          <a:xfrm>
            <a:off x="10667907" y="6198228"/>
            <a:ext cx="1391577" cy="51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alf Frame 131"/>
          <p:cNvSpPr/>
          <p:nvPr/>
        </p:nvSpPr>
        <p:spPr>
          <a:xfrm rot="10800000">
            <a:off x="10264589" y="6465724"/>
            <a:ext cx="403412" cy="407094"/>
          </a:xfrm>
          <a:prstGeom prst="halfFram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88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1513764" y="121135"/>
            <a:ext cx="9140588" cy="558612"/>
            <a:chOff x="-13648" y="54592"/>
            <a:chExt cx="12187451" cy="744816"/>
          </a:xfrm>
        </p:grpSpPr>
        <p:grpSp>
          <p:nvGrpSpPr>
            <p:cNvPr id="129" name="Group 128"/>
            <p:cNvGrpSpPr/>
            <p:nvPr/>
          </p:nvGrpSpPr>
          <p:grpSpPr>
            <a:xfrm>
              <a:off x="2535999" y="746435"/>
              <a:ext cx="7088156" cy="52973"/>
              <a:chOff x="1363940" y="1134477"/>
              <a:chExt cx="5527120" cy="52973"/>
            </a:xfrm>
          </p:grpSpPr>
          <p:cxnSp>
            <p:nvCxnSpPr>
              <p:cNvPr id="130" name="Straight Connector 129"/>
              <p:cNvCxnSpPr/>
              <p:nvPr/>
            </p:nvCxnSpPr>
            <p:spPr>
              <a:xfrm>
                <a:off x="1363940" y="1134477"/>
                <a:ext cx="5527120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1524102" y="1187450"/>
                <a:ext cx="5206796" cy="0"/>
              </a:xfrm>
              <a:prstGeom prst="line">
                <a:avLst/>
              </a:prstGeom>
              <a:ln w="3175">
                <a:solidFill>
                  <a:schemeClr val="bg1">
                    <a:lumMod val="50000"/>
                  </a:schemeClr>
                </a:solidFill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Title 1"/>
            <p:cNvSpPr txBox="1">
              <a:spLocks/>
            </p:cNvSpPr>
            <p:nvPr/>
          </p:nvSpPr>
          <p:spPr>
            <a:xfrm>
              <a:off x="-13648" y="54592"/>
              <a:ext cx="12187451" cy="651185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en-I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Phases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235200" y="972458"/>
            <a:ext cx="8029389" cy="5885542"/>
            <a:chOff x="1857293" y="628344"/>
            <a:chExt cx="8667187" cy="6353047"/>
          </a:xfrm>
        </p:grpSpPr>
        <p:grpSp>
          <p:nvGrpSpPr>
            <p:cNvPr id="63" name="Group 62"/>
            <p:cNvGrpSpPr/>
            <p:nvPr/>
          </p:nvGrpSpPr>
          <p:grpSpPr>
            <a:xfrm>
              <a:off x="1857293" y="2418980"/>
              <a:ext cx="8667187" cy="2306630"/>
              <a:chOff x="1857293" y="2293484"/>
              <a:chExt cx="8667187" cy="2306630"/>
            </a:xfrm>
          </p:grpSpPr>
          <p:sp>
            <p:nvSpPr>
              <p:cNvPr id="202" name="Rectangle 201"/>
              <p:cNvSpPr/>
              <p:nvPr/>
            </p:nvSpPr>
            <p:spPr>
              <a:xfrm flipH="1">
                <a:off x="8324676" y="2293484"/>
                <a:ext cx="2199804" cy="99667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dirty="0"/>
                  <a:t>Sending Beacons and Measuring Signal Strength.</a:t>
                </a:r>
              </a:p>
            </p:txBody>
          </p:sp>
          <p:sp>
            <p:nvSpPr>
              <p:cNvPr id="203" name="Rectangle 202"/>
              <p:cNvSpPr/>
              <p:nvPr/>
            </p:nvSpPr>
            <p:spPr>
              <a:xfrm flipH="1">
                <a:off x="1857293" y="3503774"/>
                <a:ext cx="2199803" cy="109634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r>
                  <a:rPr lang="en-US" sz="2000" dirty="0"/>
                  <a:t>Locating accurate location using triangulation</a:t>
                </a: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4268558" y="628344"/>
              <a:ext cx="3465363" cy="6353047"/>
              <a:chOff x="4268558" y="628344"/>
              <a:chExt cx="3465363" cy="6353047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961140" y="628344"/>
                <a:ext cx="117060" cy="6353047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35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268558" y="1272208"/>
                <a:ext cx="3465363" cy="5407488"/>
                <a:chOff x="4268558" y="1272208"/>
                <a:chExt cx="3465363" cy="5407488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4299981" y="1272208"/>
                  <a:ext cx="1891571" cy="1264365"/>
                  <a:chOff x="4299981" y="1272208"/>
                  <a:chExt cx="1891571" cy="1264365"/>
                </a:xfrm>
              </p:grpSpPr>
              <p:grpSp>
                <p:nvGrpSpPr>
                  <p:cNvPr id="136" name="Group 135"/>
                  <p:cNvGrpSpPr/>
                  <p:nvPr/>
                </p:nvGrpSpPr>
                <p:grpSpPr>
                  <a:xfrm>
                    <a:off x="4299981" y="1272208"/>
                    <a:ext cx="1891571" cy="1264365"/>
                    <a:chOff x="3893344" y="285750"/>
                    <a:chExt cx="2393701" cy="1600000"/>
                  </a:xfrm>
                </p:grpSpPr>
                <p:grpSp>
                  <p:nvGrpSpPr>
                    <p:cNvPr id="142" name="Group 141"/>
                    <p:cNvGrpSpPr/>
                    <p:nvPr/>
                  </p:nvGrpSpPr>
                  <p:grpSpPr>
                    <a:xfrm>
                      <a:off x="5518150" y="867691"/>
                      <a:ext cx="768895" cy="436118"/>
                      <a:chOff x="5518150" y="880491"/>
                      <a:chExt cx="768895" cy="436118"/>
                    </a:xfrm>
                  </p:grpSpPr>
                  <p:grpSp>
                    <p:nvGrpSpPr>
                      <p:cNvPr id="198" name="Group 197"/>
                      <p:cNvGrpSpPr/>
                      <p:nvPr/>
                    </p:nvGrpSpPr>
                    <p:grpSpPr>
                      <a:xfrm>
                        <a:off x="5850927" y="880491"/>
                        <a:ext cx="436118" cy="436118"/>
                        <a:chOff x="5850927" y="880491"/>
                        <a:chExt cx="436118" cy="436118"/>
                      </a:xfrm>
                    </p:grpSpPr>
                    <p:sp>
                      <p:nvSpPr>
                        <p:cNvPr id="200" name="Oval 199"/>
                        <p:cNvSpPr/>
                        <p:nvPr/>
                      </p:nvSpPr>
                      <p:spPr>
                        <a:xfrm>
                          <a:off x="5850927" y="880491"/>
                          <a:ext cx="436118" cy="436118"/>
                        </a:xfrm>
                        <a:prstGeom prst="ellipse">
                          <a:avLst/>
                        </a:prstGeom>
                        <a:solidFill>
                          <a:srgbClr val="0C2F4E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201" name="Oval 200"/>
                        <p:cNvSpPr/>
                        <p:nvPr/>
                      </p:nvSpPr>
                      <p:spPr>
                        <a:xfrm>
                          <a:off x="5917711" y="947275"/>
                          <a:ext cx="302551" cy="30255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99" name="Rectangle 198"/>
                      <p:cNvSpPr/>
                      <p:nvPr/>
                    </p:nvSpPr>
                    <p:spPr>
                      <a:xfrm>
                        <a:off x="5518150" y="1024731"/>
                        <a:ext cx="355600" cy="147638"/>
                      </a:xfrm>
                      <a:prstGeom prst="rect">
                        <a:avLst/>
                      </a:prstGeom>
                      <a:solidFill>
                        <a:srgbClr val="0C2F4E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43" name="Group 142"/>
                    <p:cNvGrpSpPr/>
                    <p:nvPr/>
                  </p:nvGrpSpPr>
                  <p:grpSpPr>
                    <a:xfrm>
                      <a:off x="3893344" y="285750"/>
                      <a:ext cx="1631156" cy="1600000"/>
                      <a:chOff x="3893344" y="285750"/>
                      <a:chExt cx="1631156" cy="1600000"/>
                    </a:xfrm>
                  </p:grpSpPr>
                  <p:sp>
                    <p:nvSpPr>
                      <p:cNvPr id="144" name="Rounded Rectangle 143"/>
                      <p:cNvSpPr/>
                      <p:nvPr/>
                    </p:nvSpPr>
                    <p:spPr>
                      <a:xfrm>
                        <a:off x="3898900" y="285750"/>
                        <a:ext cx="1625600" cy="1600000"/>
                      </a:xfrm>
                      <a:prstGeom prst="roundRect">
                        <a:avLst>
                          <a:gd name="adj" fmla="val 13911"/>
                        </a:avLst>
                      </a:prstGeom>
                      <a:solidFill>
                        <a:srgbClr val="0C2F4E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97" name="Round Single Corner Rectangle 196"/>
                      <p:cNvSpPr/>
                      <p:nvPr/>
                    </p:nvSpPr>
                    <p:spPr>
                      <a:xfrm flipH="1">
                        <a:off x="3893344" y="285750"/>
                        <a:ext cx="652799" cy="556689"/>
                      </a:xfrm>
                      <a:prstGeom prst="round1Rect">
                        <a:avLst>
                          <a:gd name="adj" fmla="val 24121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37" name="Group 136"/>
                  <p:cNvGrpSpPr/>
                  <p:nvPr/>
                </p:nvGrpSpPr>
                <p:grpSpPr>
                  <a:xfrm>
                    <a:off x="4342312" y="1292108"/>
                    <a:ext cx="1245177" cy="979666"/>
                    <a:chOff x="4342312" y="1292108"/>
                    <a:chExt cx="1245177" cy="979666"/>
                  </a:xfrm>
                </p:grpSpPr>
                <p:sp>
                  <p:nvSpPr>
                    <p:cNvPr id="138" name="TextBox 137"/>
                    <p:cNvSpPr txBox="1"/>
                    <p:nvPr/>
                  </p:nvSpPr>
                  <p:spPr>
                    <a:xfrm flipH="1">
                      <a:off x="4342312" y="1292108"/>
                      <a:ext cx="431199" cy="3488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sz="1500" b="1" i="1" dirty="0">
                          <a:solidFill>
                            <a:srgbClr val="0C2F4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</p:txBody>
                </p:sp>
                <p:sp>
                  <p:nvSpPr>
                    <p:cNvPr id="140" name="TextBox 139"/>
                    <p:cNvSpPr txBox="1"/>
                    <p:nvPr/>
                  </p:nvSpPr>
                  <p:spPr>
                    <a:xfrm>
                      <a:off x="4372340" y="1723603"/>
                      <a:ext cx="1215149" cy="54817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IN" sz="135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Request</a:t>
                      </a:r>
                    </a:p>
                  </p:txBody>
                </p:sp>
              </p:grpSp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5845718" y="2307987"/>
                  <a:ext cx="1888203" cy="1269700"/>
                  <a:chOff x="5845718" y="2307987"/>
                  <a:chExt cx="1888203" cy="1269700"/>
                </a:xfrm>
              </p:grpSpPr>
              <p:grpSp>
                <p:nvGrpSpPr>
                  <p:cNvPr id="114" name="Group 113"/>
                  <p:cNvGrpSpPr/>
                  <p:nvPr/>
                </p:nvGrpSpPr>
                <p:grpSpPr>
                  <a:xfrm flipH="1" flipV="1">
                    <a:off x="5845718" y="2307987"/>
                    <a:ext cx="1888203" cy="1269700"/>
                    <a:chOff x="3897606" y="279001"/>
                    <a:chExt cx="2389439" cy="1606751"/>
                  </a:xfrm>
                </p:grpSpPr>
                <p:grpSp>
                  <p:nvGrpSpPr>
                    <p:cNvPr id="122" name="Group 121"/>
                    <p:cNvGrpSpPr/>
                    <p:nvPr/>
                  </p:nvGrpSpPr>
                  <p:grpSpPr>
                    <a:xfrm>
                      <a:off x="5518150" y="867691"/>
                      <a:ext cx="768895" cy="436118"/>
                      <a:chOff x="5518150" y="880491"/>
                      <a:chExt cx="768895" cy="436118"/>
                    </a:xfrm>
                  </p:grpSpPr>
                  <p:grpSp>
                    <p:nvGrpSpPr>
                      <p:cNvPr id="126" name="Group 125"/>
                      <p:cNvGrpSpPr/>
                      <p:nvPr/>
                    </p:nvGrpSpPr>
                    <p:grpSpPr>
                      <a:xfrm>
                        <a:off x="5850927" y="880491"/>
                        <a:ext cx="436118" cy="436118"/>
                        <a:chOff x="5850927" y="880491"/>
                        <a:chExt cx="436118" cy="436118"/>
                      </a:xfrm>
                    </p:grpSpPr>
                    <p:sp>
                      <p:nvSpPr>
                        <p:cNvPr id="128" name="Oval 127"/>
                        <p:cNvSpPr/>
                        <p:nvPr/>
                      </p:nvSpPr>
                      <p:spPr>
                        <a:xfrm>
                          <a:off x="5850927" y="880491"/>
                          <a:ext cx="436118" cy="436118"/>
                        </a:xfrm>
                        <a:prstGeom prst="ellipse">
                          <a:avLst/>
                        </a:prstGeom>
                        <a:solidFill>
                          <a:srgbClr val="ED7D31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35" name="Oval 134"/>
                        <p:cNvSpPr/>
                        <p:nvPr/>
                      </p:nvSpPr>
                      <p:spPr>
                        <a:xfrm>
                          <a:off x="5917711" y="947275"/>
                          <a:ext cx="302551" cy="30255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27" name="Rectangle 126"/>
                      <p:cNvSpPr/>
                      <p:nvPr/>
                    </p:nvSpPr>
                    <p:spPr>
                      <a:xfrm>
                        <a:off x="5518150" y="1024731"/>
                        <a:ext cx="355600" cy="147638"/>
                      </a:xfrm>
                      <a:prstGeom prst="rect">
                        <a:avLst/>
                      </a:prstGeom>
                      <a:solidFill>
                        <a:srgbClr val="ED7D31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23" name="Group 122"/>
                    <p:cNvGrpSpPr/>
                    <p:nvPr/>
                  </p:nvGrpSpPr>
                  <p:grpSpPr>
                    <a:xfrm>
                      <a:off x="3897606" y="279001"/>
                      <a:ext cx="1626894" cy="1606751"/>
                      <a:chOff x="3897606" y="279001"/>
                      <a:chExt cx="1626894" cy="1606751"/>
                    </a:xfrm>
                  </p:grpSpPr>
                  <p:sp>
                    <p:nvSpPr>
                      <p:cNvPr id="124" name="Rounded Rectangle 123"/>
                      <p:cNvSpPr/>
                      <p:nvPr/>
                    </p:nvSpPr>
                    <p:spPr>
                      <a:xfrm>
                        <a:off x="3898900" y="285752"/>
                        <a:ext cx="1625600" cy="1600000"/>
                      </a:xfrm>
                      <a:prstGeom prst="roundRect">
                        <a:avLst>
                          <a:gd name="adj" fmla="val 13911"/>
                        </a:avLst>
                      </a:prstGeom>
                      <a:solidFill>
                        <a:srgbClr val="ED7D31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25" name="Round Single Corner Rectangle 124"/>
                      <p:cNvSpPr/>
                      <p:nvPr/>
                    </p:nvSpPr>
                    <p:spPr>
                      <a:xfrm flipH="1">
                        <a:off x="3897606" y="279001"/>
                        <a:ext cx="646900" cy="555789"/>
                      </a:xfrm>
                      <a:prstGeom prst="round1Rect">
                        <a:avLst>
                          <a:gd name="adj" fmla="val 25681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6530229" y="2519499"/>
                    <a:ext cx="1163691" cy="987368"/>
                    <a:chOff x="6530229" y="2519499"/>
                    <a:chExt cx="1163691" cy="987368"/>
                  </a:xfrm>
                </p:grpSpPr>
                <p:sp>
                  <p:nvSpPr>
                    <p:cNvPr id="116" name="TextBox 115"/>
                    <p:cNvSpPr txBox="1"/>
                    <p:nvPr/>
                  </p:nvSpPr>
                  <p:spPr>
                    <a:xfrm flipH="1">
                      <a:off x="7262721" y="3158032"/>
                      <a:ext cx="431199" cy="3488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sz="1500" b="1" i="1" dirty="0">
                          <a:solidFill>
                            <a:srgbClr val="ED7D3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02</a:t>
                      </a:r>
                    </a:p>
                  </p:txBody>
                </p:sp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6530229" y="2519499"/>
                      <a:ext cx="1074632" cy="5481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IN" sz="135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 Distance</a:t>
                      </a:r>
                    </a:p>
                  </p:txBody>
                </p:sp>
              </p:grp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4268558" y="3343769"/>
                  <a:ext cx="1922993" cy="1264365"/>
                  <a:chOff x="4268558" y="3343769"/>
                  <a:chExt cx="1922993" cy="1264365"/>
                </a:xfrm>
              </p:grpSpPr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4299980" y="3343769"/>
                    <a:ext cx="1891571" cy="1264365"/>
                    <a:chOff x="3893344" y="285750"/>
                    <a:chExt cx="2393701" cy="1600000"/>
                  </a:xfrm>
                </p:grpSpPr>
                <p:grpSp>
                  <p:nvGrpSpPr>
                    <p:cNvPr id="106" name="Group 105"/>
                    <p:cNvGrpSpPr/>
                    <p:nvPr/>
                  </p:nvGrpSpPr>
                  <p:grpSpPr>
                    <a:xfrm>
                      <a:off x="5518150" y="867691"/>
                      <a:ext cx="768895" cy="436118"/>
                      <a:chOff x="5518150" y="880491"/>
                      <a:chExt cx="768895" cy="436118"/>
                    </a:xfrm>
                  </p:grpSpPr>
                  <p:grpSp>
                    <p:nvGrpSpPr>
                      <p:cNvPr id="110" name="Group 109"/>
                      <p:cNvGrpSpPr/>
                      <p:nvPr/>
                    </p:nvGrpSpPr>
                    <p:grpSpPr>
                      <a:xfrm>
                        <a:off x="5850927" y="880491"/>
                        <a:ext cx="436118" cy="436118"/>
                        <a:chOff x="5850927" y="880491"/>
                        <a:chExt cx="436118" cy="436118"/>
                      </a:xfrm>
                    </p:grpSpPr>
                    <p:sp>
                      <p:nvSpPr>
                        <p:cNvPr id="112" name="Oval 111"/>
                        <p:cNvSpPr/>
                        <p:nvPr/>
                      </p:nvSpPr>
                      <p:spPr>
                        <a:xfrm>
                          <a:off x="5850927" y="880491"/>
                          <a:ext cx="436118" cy="436118"/>
                        </a:xfrm>
                        <a:prstGeom prst="ellipse">
                          <a:avLst/>
                        </a:prstGeom>
                        <a:solidFill>
                          <a:srgbClr val="385723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13" name="Oval 112"/>
                        <p:cNvSpPr/>
                        <p:nvPr/>
                      </p:nvSpPr>
                      <p:spPr>
                        <a:xfrm>
                          <a:off x="5917711" y="947275"/>
                          <a:ext cx="302551" cy="30255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111" name="Rectangle 110"/>
                      <p:cNvSpPr/>
                      <p:nvPr/>
                    </p:nvSpPr>
                    <p:spPr>
                      <a:xfrm>
                        <a:off x="5518150" y="1024731"/>
                        <a:ext cx="355600" cy="147638"/>
                      </a:xfrm>
                      <a:prstGeom prst="rect">
                        <a:avLst/>
                      </a:prstGeom>
                      <a:solidFill>
                        <a:srgbClr val="38572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3893344" y="285750"/>
                      <a:ext cx="1631156" cy="1600000"/>
                      <a:chOff x="3893344" y="285750"/>
                      <a:chExt cx="1631156" cy="1600000"/>
                    </a:xfrm>
                  </p:grpSpPr>
                  <p:sp>
                    <p:nvSpPr>
                      <p:cNvPr id="108" name="Rounded Rectangle 107"/>
                      <p:cNvSpPr/>
                      <p:nvPr/>
                    </p:nvSpPr>
                    <p:spPr>
                      <a:xfrm>
                        <a:off x="3898900" y="285750"/>
                        <a:ext cx="1625600" cy="1600000"/>
                      </a:xfrm>
                      <a:prstGeom prst="roundRect">
                        <a:avLst>
                          <a:gd name="adj" fmla="val 13911"/>
                        </a:avLst>
                      </a:prstGeom>
                      <a:solidFill>
                        <a:srgbClr val="38572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09" name="Round Single Corner Rectangle 108"/>
                      <p:cNvSpPr/>
                      <p:nvPr/>
                    </p:nvSpPr>
                    <p:spPr>
                      <a:xfrm flipH="1">
                        <a:off x="3893344" y="285750"/>
                        <a:ext cx="646901" cy="555789"/>
                      </a:xfrm>
                      <a:prstGeom prst="round1Rect">
                        <a:avLst>
                          <a:gd name="adj" fmla="val 27888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01" name="Group 100"/>
                  <p:cNvGrpSpPr/>
                  <p:nvPr/>
                </p:nvGrpSpPr>
                <p:grpSpPr>
                  <a:xfrm>
                    <a:off x="4268558" y="3363314"/>
                    <a:ext cx="1284597" cy="1050484"/>
                    <a:chOff x="4268558" y="3363314"/>
                    <a:chExt cx="1284597" cy="1050484"/>
                  </a:xfrm>
                </p:grpSpPr>
                <p:sp>
                  <p:nvSpPr>
                    <p:cNvPr id="102" name="TextBox 101"/>
                    <p:cNvSpPr txBox="1"/>
                    <p:nvPr/>
                  </p:nvSpPr>
                  <p:spPr>
                    <a:xfrm flipH="1">
                      <a:off x="4339981" y="3363314"/>
                      <a:ext cx="431199" cy="3488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sz="1500" b="1" i="1" dirty="0">
                          <a:solidFill>
                            <a:srgbClr val="38572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</a:t>
                      </a:r>
                    </a:p>
                  </p:txBody>
                </p:sp>
                <p:sp>
                  <p:nvSpPr>
                    <p:cNvPr id="104" name="TextBox 103"/>
                    <p:cNvSpPr txBox="1"/>
                    <p:nvPr/>
                  </p:nvSpPr>
                  <p:spPr>
                    <a:xfrm>
                      <a:off x="4268558" y="3865628"/>
                      <a:ext cx="1284597" cy="5481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IN" sz="135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Estimate Position</a:t>
                      </a:r>
                    </a:p>
                  </p:txBody>
                </p:sp>
              </p:grp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5845718" y="4379549"/>
                  <a:ext cx="1887180" cy="1264365"/>
                  <a:chOff x="5845718" y="4379549"/>
                  <a:chExt cx="1887180" cy="1264365"/>
                </a:xfrm>
              </p:grpSpPr>
              <p:grpSp>
                <p:nvGrpSpPr>
                  <p:cNvPr id="86" name="Group 85"/>
                  <p:cNvGrpSpPr/>
                  <p:nvPr/>
                </p:nvGrpSpPr>
                <p:grpSpPr>
                  <a:xfrm flipH="1" flipV="1">
                    <a:off x="5845718" y="4379549"/>
                    <a:ext cx="1887180" cy="1264365"/>
                    <a:chOff x="3898900" y="285750"/>
                    <a:chExt cx="2388145" cy="1600000"/>
                  </a:xfrm>
                </p:grpSpPr>
                <p:grpSp>
                  <p:nvGrpSpPr>
                    <p:cNvPr id="92" name="Group 91"/>
                    <p:cNvGrpSpPr/>
                    <p:nvPr/>
                  </p:nvGrpSpPr>
                  <p:grpSpPr>
                    <a:xfrm>
                      <a:off x="5518148" y="867691"/>
                      <a:ext cx="768897" cy="436118"/>
                      <a:chOff x="5518148" y="880491"/>
                      <a:chExt cx="768897" cy="436118"/>
                    </a:xfrm>
                  </p:grpSpPr>
                  <p:grpSp>
                    <p:nvGrpSpPr>
                      <p:cNvPr id="96" name="Group 95"/>
                      <p:cNvGrpSpPr/>
                      <p:nvPr/>
                    </p:nvGrpSpPr>
                    <p:grpSpPr>
                      <a:xfrm>
                        <a:off x="5850927" y="880491"/>
                        <a:ext cx="436118" cy="436118"/>
                        <a:chOff x="5850927" y="880491"/>
                        <a:chExt cx="436118" cy="436118"/>
                      </a:xfrm>
                    </p:grpSpPr>
                    <p:sp>
                      <p:nvSpPr>
                        <p:cNvPr id="98" name="Oval 97"/>
                        <p:cNvSpPr/>
                        <p:nvPr/>
                      </p:nvSpPr>
                      <p:spPr>
                        <a:xfrm>
                          <a:off x="5850927" y="880491"/>
                          <a:ext cx="436118" cy="436118"/>
                        </a:xfrm>
                        <a:prstGeom prst="ellipse">
                          <a:avLst/>
                        </a:prstGeom>
                        <a:solidFill>
                          <a:srgbClr val="2B80C0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99" name="Oval 98"/>
                        <p:cNvSpPr/>
                        <p:nvPr/>
                      </p:nvSpPr>
                      <p:spPr>
                        <a:xfrm>
                          <a:off x="5917711" y="947275"/>
                          <a:ext cx="302551" cy="30255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 sz="1350" dirty="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97" name="Rectangle 96"/>
                      <p:cNvSpPr/>
                      <p:nvPr/>
                    </p:nvSpPr>
                    <p:spPr>
                      <a:xfrm>
                        <a:off x="5518150" y="1024731"/>
                        <a:ext cx="355600" cy="147638"/>
                      </a:xfrm>
                      <a:prstGeom prst="rect">
                        <a:avLst/>
                      </a:prstGeom>
                      <a:solidFill>
                        <a:srgbClr val="2B80C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93" name="Group 92"/>
                    <p:cNvGrpSpPr/>
                    <p:nvPr/>
                  </p:nvGrpSpPr>
                  <p:grpSpPr>
                    <a:xfrm>
                      <a:off x="3898900" y="285750"/>
                      <a:ext cx="1625600" cy="1600000"/>
                      <a:chOff x="3898900" y="285750"/>
                      <a:chExt cx="1625600" cy="1600000"/>
                    </a:xfrm>
                  </p:grpSpPr>
                  <p:sp>
                    <p:nvSpPr>
                      <p:cNvPr id="94" name="Rounded Rectangle 93"/>
                      <p:cNvSpPr/>
                      <p:nvPr/>
                    </p:nvSpPr>
                    <p:spPr>
                      <a:xfrm>
                        <a:off x="3898900" y="285750"/>
                        <a:ext cx="1625600" cy="1600000"/>
                      </a:xfrm>
                      <a:prstGeom prst="roundRect">
                        <a:avLst>
                          <a:gd name="adj" fmla="val 13911"/>
                        </a:avLst>
                      </a:prstGeom>
                      <a:solidFill>
                        <a:srgbClr val="2B80C0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95" name="Round Single Corner Rectangle 94"/>
                      <p:cNvSpPr/>
                      <p:nvPr/>
                    </p:nvSpPr>
                    <p:spPr>
                      <a:xfrm flipH="1">
                        <a:off x="3899267" y="285750"/>
                        <a:ext cx="646900" cy="555789"/>
                      </a:xfrm>
                      <a:prstGeom prst="round1Rect">
                        <a:avLst>
                          <a:gd name="adj" fmla="val 25313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87" name="Group 86"/>
                  <p:cNvGrpSpPr/>
                  <p:nvPr/>
                </p:nvGrpSpPr>
                <p:grpSpPr>
                  <a:xfrm>
                    <a:off x="6636322" y="4527032"/>
                    <a:ext cx="1056286" cy="1046062"/>
                    <a:chOff x="6636322" y="4527032"/>
                    <a:chExt cx="1056286" cy="1046062"/>
                  </a:xfrm>
                </p:grpSpPr>
                <p:sp>
                  <p:nvSpPr>
                    <p:cNvPr id="88" name="TextBox 87"/>
                    <p:cNvSpPr txBox="1"/>
                    <p:nvPr/>
                  </p:nvSpPr>
                  <p:spPr>
                    <a:xfrm flipH="1">
                      <a:off x="7261409" y="5224259"/>
                      <a:ext cx="431199" cy="3488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sz="1500" b="1" i="1" dirty="0">
                          <a:solidFill>
                            <a:srgbClr val="2B8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</a:t>
                      </a:r>
                    </a:p>
                  </p:txBody>
                </p:sp>
                <p:sp>
                  <p:nvSpPr>
                    <p:cNvPr id="90" name="TextBox 89"/>
                    <p:cNvSpPr txBox="1"/>
                    <p:nvPr/>
                  </p:nvSpPr>
                  <p:spPr>
                    <a:xfrm>
                      <a:off x="6636322" y="4527032"/>
                      <a:ext cx="817554" cy="5481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:r>
                        <a:rPr lang="en-IN" sz="135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 Alexa </a:t>
                      </a:r>
                    </a:p>
                  </p:txBody>
                </p:sp>
              </p:grpSp>
            </p:grpSp>
            <p:grpSp>
              <p:nvGrpSpPr>
                <p:cNvPr id="71" name="Group 70"/>
                <p:cNvGrpSpPr/>
                <p:nvPr/>
              </p:nvGrpSpPr>
              <p:grpSpPr>
                <a:xfrm>
                  <a:off x="4299980" y="5415331"/>
                  <a:ext cx="1891570" cy="1264365"/>
                  <a:chOff x="4299980" y="5415331"/>
                  <a:chExt cx="1891570" cy="1264365"/>
                </a:xfrm>
              </p:grpSpPr>
              <p:grpSp>
                <p:nvGrpSpPr>
                  <p:cNvPr id="72" name="Group 71"/>
                  <p:cNvGrpSpPr/>
                  <p:nvPr/>
                </p:nvGrpSpPr>
                <p:grpSpPr>
                  <a:xfrm>
                    <a:off x="4299980" y="5415331"/>
                    <a:ext cx="1891570" cy="1264365"/>
                    <a:chOff x="3893345" y="285750"/>
                    <a:chExt cx="2393700" cy="1600000"/>
                  </a:xfrm>
                </p:grpSpPr>
                <p:grpSp>
                  <p:nvGrpSpPr>
                    <p:cNvPr id="78" name="Group 77"/>
                    <p:cNvGrpSpPr/>
                    <p:nvPr/>
                  </p:nvGrpSpPr>
                  <p:grpSpPr>
                    <a:xfrm>
                      <a:off x="5518150" y="867691"/>
                      <a:ext cx="768895" cy="436118"/>
                      <a:chOff x="5518150" y="880491"/>
                      <a:chExt cx="768895" cy="436118"/>
                    </a:xfrm>
                  </p:grpSpPr>
                  <p:grpSp>
                    <p:nvGrpSpPr>
                      <p:cNvPr id="82" name="Group 81"/>
                      <p:cNvGrpSpPr/>
                      <p:nvPr/>
                    </p:nvGrpSpPr>
                    <p:grpSpPr>
                      <a:xfrm>
                        <a:off x="5850927" y="880491"/>
                        <a:ext cx="436118" cy="436118"/>
                        <a:chOff x="5850927" y="880491"/>
                        <a:chExt cx="436118" cy="436118"/>
                      </a:xfrm>
                    </p:grpSpPr>
                    <p:sp>
                      <p:nvSpPr>
                        <p:cNvPr id="84" name="Oval 83"/>
                        <p:cNvSpPr/>
                        <p:nvPr/>
                      </p:nvSpPr>
                      <p:spPr>
                        <a:xfrm>
                          <a:off x="5850927" y="880491"/>
                          <a:ext cx="436118" cy="436118"/>
                        </a:xfrm>
                        <a:prstGeom prst="ellipse">
                          <a:avLst/>
                        </a:prstGeom>
                        <a:solidFill>
                          <a:srgbClr val="8B0A33"/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85" name="Oval 84"/>
                        <p:cNvSpPr/>
                        <p:nvPr/>
                      </p:nvSpPr>
                      <p:spPr>
                        <a:xfrm>
                          <a:off x="5917711" y="947275"/>
                          <a:ext cx="302551" cy="302551"/>
                        </a:xfrm>
                        <a:prstGeom prst="ellipse">
                          <a:avLst/>
                        </a:prstGeom>
                        <a:solidFill>
                          <a:schemeClr val="bg1">
                            <a:lumMod val="95000"/>
                          </a:schemeClr>
                        </a:solidFill>
                        <a:ln>
                          <a:noFill/>
                        </a:ln>
                        <a:effectLst/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IN" sz="1350">
                            <a:solidFill>
                              <a:prstClr val="white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83" name="Rectangle 82"/>
                      <p:cNvSpPr/>
                      <p:nvPr/>
                    </p:nvSpPr>
                    <p:spPr>
                      <a:xfrm>
                        <a:off x="5518150" y="1024731"/>
                        <a:ext cx="355600" cy="147638"/>
                      </a:xfrm>
                      <a:prstGeom prst="rect">
                        <a:avLst/>
                      </a:prstGeom>
                      <a:solidFill>
                        <a:srgbClr val="8B0A3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grpSp>
                  <p:nvGrpSpPr>
                    <p:cNvPr id="79" name="Group 78"/>
                    <p:cNvGrpSpPr/>
                    <p:nvPr/>
                  </p:nvGrpSpPr>
                  <p:grpSpPr>
                    <a:xfrm>
                      <a:off x="3893345" y="285750"/>
                      <a:ext cx="1631155" cy="1600000"/>
                      <a:chOff x="3893345" y="285750"/>
                      <a:chExt cx="1631155" cy="1600000"/>
                    </a:xfrm>
                  </p:grpSpPr>
                  <p:sp>
                    <p:nvSpPr>
                      <p:cNvPr id="80" name="Rounded Rectangle 79"/>
                      <p:cNvSpPr/>
                      <p:nvPr/>
                    </p:nvSpPr>
                    <p:spPr>
                      <a:xfrm>
                        <a:off x="3898900" y="285750"/>
                        <a:ext cx="1625600" cy="1600000"/>
                      </a:xfrm>
                      <a:prstGeom prst="roundRect">
                        <a:avLst>
                          <a:gd name="adj" fmla="val 13911"/>
                        </a:avLst>
                      </a:prstGeom>
                      <a:solidFill>
                        <a:srgbClr val="8B0A33"/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81" name="Round Single Corner Rectangle 80"/>
                      <p:cNvSpPr/>
                      <p:nvPr/>
                    </p:nvSpPr>
                    <p:spPr>
                      <a:xfrm flipH="1">
                        <a:off x="3893345" y="285750"/>
                        <a:ext cx="646901" cy="555789"/>
                      </a:xfrm>
                      <a:prstGeom prst="round1Rect">
                        <a:avLst>
                          <a:gd name="adj" fmla="val 27888"/>
                        </a:avLst>
                      </a:prstGeom>
                      <a:solidFill>
                        <a:schemeClr val="bg1">
                          <a:lumMod val="95000"/>
                        </a:schemeClr>
                      </a:solidFill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sz="1350">
                          <a:solidFill>
                            <a:prstClr val="whit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73" name="Group 72"/>
                  <p:cNvGrpSpPr/>
                  <p:nvPr/>
                </p:nvGrpSpPr>
                <p:grpSpPr>
                  <a:xfrm>
                    <a:off x="4339981" y="5434876"/>
                    <a:ext cx="1122796" cy="774597"/>
                    <a:chOff x="4339981" y="5434876"/>
                    <a:chExt cx="1122796" cy="774597"/>
                  </a:xfrm>
                </p:grpSpPr>
                <p:sp>
                  <p:nvSpPr>
                    <p:cNvPr id="74" name="TextBox 73"/>
                    <p:cNvSpPr txBox="1"/>
                    <p:nvPr/>
                  </p:nvSpPr>
                  <p:spPr>
                    <a:xfrm flipH="1">
                      <a:off x="4339981" y="5434876"/>
                      <a:ext cx="431199" cy="34883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sz="1500" b="1" i="1" dirty="0">
                          <a:solidFill>
                            <a:srgbClr val="8B0A33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p:txBody>
                </p: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640522" y="5885555"/>
                      <a:ext cx="822255" cy="32391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IN" sz="1350" b="1" dirty="0">
                          <a:solidFill>
                            <a:prstClr val="whit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 </a:t>
                      </a:r>
                    </a:p>
                  </p:txBody>
                </p:sp>
              </p:grpSp>
            </p:grpSp>
          </p:grpSp>
        </p:grp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EB7EB80-9CB5-4224-8BFA-5AF37B7B57E6}"/>
              </a:ext>
            </a:extLst>
          </p:cNvPr>
          <p:cNvSpPr/>
          <p:nvPr/>
        </p:nvSpPr>
        <p:spPr>
          <a:xfrm flipH="1">
            <a:off x="2428028" y="1831438"/>
            <a:ext cx="2037926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/>
              <a:t>User gives voice request to Alexa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E495019-9E9B-4C9F-8FAF-3B7C894E7687}"/>
              </a:ext>
            </a:extLst>
          </p:cNvPr>
          <p:cNvSpPr/>
          <p:nvPr/>
        </p:nvSpPr>
        <p:spPr>
          <a:xfrm flipH="1">
            <a:off x="8226663" y="4577275"/>
            <a:ext cx="2826348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/>
              <a:t>Sending Location Information to Alexa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211F3AFA-90A9-4926-A068-A8EA38524939}"/>
              </a:ext>
            </a:extLst>
          </p:cNvPr>
          <p:cNvSpPr/>
          <p:nvPr/>
        </p:nvSpPr>
        <p:spPr>
          <a:xfrm flipH="1">
            <a:off x="2222925" y="5676305"/>
            <a:ext cx="2118420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dirty="0"/>
              <a:t>Display bird view on user device</a:t>
            </a:r>
          </a:p>
        </p:txBody>
      </p:sp>
    </p:spTree>
    <p:extLst>
      <p:ext uri="{BB962C8B-B14F-4D97-AF65-F5344CB8AC3E}">
        <p14:creationId xmlns:p14="http://schemas.microsoft.com/office/powerpoint/2010/main" val="854905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325</Words>
  <Application>Microsoft Office PowerPoint</Application>
  <PresentationFormat>Widescreen</PresentationFormat>
  <Paragraphs>77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Corbel</vt:lpstr>
      <vt:lpstr>Gill Sans</vt:lpstr>
      <vt:lpstr>Wingdings</vt:lpstr>
      <vt:lpstr>Office Theme</vt:lpstr>
      <vt:lpstr>2_Office Theme</vt:lpstr>
      <vt:lpstr>1_Office Theme</vt:lpstr>
      <vt:lpstr>InLoVE</vt:lpstr>
      <vt:lpstr>Motivation</vt:lpstr>
      <vt:lpstr>Problems and Solution</vt:lpstr>
      <vt:lpstr>proposal</vt:lpstr>
      <vt:lpstr>RSSI triangulation </vt:lpstr>
      <vt:lpstr>RSSI triangulation </vt:lpstr>
      <vt:lpstr>Application Uses</vt:lpstr>
      <vt:lpstr>Technologies</vt:lpstr>
      <vt:lpstr>PowerPoint Presentation</vt:lpstr>
      <vt:lpstr>Block Diagram</vt:lpstr>
      <vt:lpstr>Anticipated problems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2019-10-01T03:18:28Z</dcterms:created>
  <dcterms:modified xsi:type="dcterms:W3CDTF">2019-10-01T05:01:17Z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